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ela Gothic One"/>
      <p:regular r:id="rId17"/>
    </p:embeddedFont>
    <p:embeddedFont>
      <p:font typeface="Dela Gothic On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406015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Content Monetization Modeler: Predicting YouTube Ad Revenue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869061"/>
            <a:ext cx="762738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Presented by: </a:t>
            </a:r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Deepak M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58309" y="5546169"/>
            <a:ext cx="76273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Science Student at GUVI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3535" y="2500193"/>
            <a:ext cx="11403211" cy="1425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200"/>
              </a:lnSpc>
              <a:buNone/>
            </a:pPr>
            <a:r>
              <a:rPr lang="en-US" sz="8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Thank You !</a:t>
            </a:r>
            <a:endParaRPr lang="en-US" sz="8950" dirty="0"/>
          </a:p>
        </p:txBody>
      </p:sp>
      <p:sp>
        <p:nvSpPr>
          <p:cNvPr id="3" name="Text 1"/>
          <p:cNvSpPr/>
          <p:nvPr/>
        </p:nvSpPr>
        <p:spPr>
          <a:xfrm>
            <a:off x="758309" y="4358878"/>
            <a:ext cx="1311378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Thank you for your time and attention. I look forward to connecting and discussing this analysis further.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58309" y="5035987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50263"/>
            <a:ext cx="8696206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Objectives</a:t>
            </a:r>
            <a:endParaRPr lang="en-US" sz="6150" dirty="0"/>
          </a:p>
        </p:txBody>
      </p:sp>
      <p:sp>
        <p:nvSpPr>
          <p:cNvPr id="3" name="Shape 1"/>
          <p:cNvSpPr/>
          <p:nvPr/>
        </p:nvSpPr>
        <p:spPr>
          <a:xfrm>
            <a:off x="758309" y="2567107"/>
            <a:ext cx="6448544" cy="2147768"/>
          </a:xfrm>
          <a:prstGeom prst="roundRect">
            <a:avLst>
              <a:gd name="adj" fmla="val 423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82504" y="2791301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1217" y="2933462"/>
            <a:ext cx="292418" cy="3655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2504" y="36578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Predict Revenue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2504" y="4143970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ML regression models to predict ad revenue (USD).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428" y="2567107"/>
            <a:ext cx="6448663" cy="2147768"/>
          </a:xfrm>
          <a:prstGeom prst="roundRect">
            <a:avLst>
              <a:gd name="adj" fmla="val 423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47623" y="2791301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335" y="2933462"/>
            <a:ext cx="292418" cy="36552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7623" y="36578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Identify Drivers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47623" y="4143970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Pinpoint influential factors affecting revenue generation.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58309" y="4931450"/>
            <a:ext cx="13113782" cy="2147768"/>
          </a:xfrm>
          <a:prstGeom prst="roundRect">
            <a:avLst>
              <a:gd name="adj" fmla="val 423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2504" y="5155644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17" y="5297805"/>
            <a:ext cx="292418" cy="36552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504" y="60221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Deploy Solution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2504" y="6508313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a Streamlit app for live revenue prediction.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89146"/>
            <a:ext cx="8422362" cy="456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Technical Toolkit &amp; Core Competencies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758309" y="1613416"/>
            <a:ext cx="2867978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Skills Applied</a:t>
            </a:r>
            <a:endParaRPr lang="en-US" sz="2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317" y="2126516"/>
            <a:ext cx="259913" cy="3249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21475" y="2150388"/>
            <a:ext cx="5782270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Regression Models &amp; Predictive Modeling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17" y="3001625"/>
            <a:ext cx="259913" cy="3249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21475" y="3025497"/>
            <a:ext cx="5782270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Engineering &amp; Selection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17" y="3876735"/>
            <a:ext cx="259913" cy="32492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21475" y="3900607"/>
            <a:ext cx="5782270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Exploratory Data Analysis (EDA)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17" y="4751844"/>
            <a:ext cx="259913" cy="3249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21475" y="4775716"/>
            <a:ext cx="5782270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 Training and Robust Evaluation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7534275" y="1613416"/>
            <a:ext cx="3770590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Tools and Technologies</a:t>
            </a:r>
            <a:endParaRPr lang="en-US" sz="21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275" y="2150388"/>
            <a:ext cx="519946" cy="51994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34275" y="2886908"/>
            <a:ext cx="634543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Ecosystem (Pandas, NumPy)</a:t>
            </a:r>
            <a:endParaRPr lang="en-US" sz="135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4275" y="3510796"/>
            <a:ext cx="519946" cy="51994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534275" y="4247317"/>
            <a:ext cx="634543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Scikit-learn (Modeling)</a:t>
            </a:r>
            <a:endParaRPr lang="en-US" sz="13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4275" y="4871204"/>
            <a:ext cx="519946" cy="519946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7534275" y="5607725"/>
            <a:ext cx="634543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Matplotlib &amp; Seaborn (Visualization)</a:t>
            </a:r>
            <a:endParaRPr lang="en-US" sz="1350" dirty="0"/>
          </a:p>
        </p:txBody>
      </p:sp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4275" y="6231612"/>
            <a:ext cx="519946" cy="519946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34275" y="6968133"/>
            <a:ext cx="634543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Streamlit (Deployment)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55345"/>
            <a:ext cx="12524899" cy="513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Dataset: YouTube Monetization Modeler (Synthetic)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58309" y="1758434"/>
            <a:ext cx="13113782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model was trained on a comprehensive synthetic dataset designed to replicate real-world YouTube performance metrics and monetization outcomes.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58309" y="2601635"/>
            <a:ext cx="6459379" cy="2097167"/>
          </a:xfrm>
          <a:prstGeom prst="roundRect">
            <a:avLst>
              <a:gd name="adj" fmla="val 3905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81169" y="2624495"/>
            <a:ext cx="6413659" cy="584954"/>
          </a:xfrm>
          <a:prstGeom prst="roundRect">
            <a:avLst>
              <a:gd name="adj" fmla="val 9311"/>
            </a:avLst>
          </a:prstGeom>
          <a:solidFill>
            <a:srgbClr val="740B0B"/>
          </a:solidFill>
          <a:ln/>
        </p:spPr>
      </p:sp>
      <p:sp>
        <p:nvSpPr>
          <p:cNvPr id="6" name="Text 4"/>
          <p:cNvSpPr/>
          <p:nvPr/>
        </p:nvSpPr>
        <p:spPr>
          <a:xfrm>
            <a:off x="3841790" y="2730341"/>
            <a:ext cx="292418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976074" y="3404354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Scale &amp; Scope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76074" y="3841909"/>
            <a:ext cx="6023848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Approx.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122,000 rows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of video performance data, providing a robust foundation for modeling.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412593" y="2601635"/>
            <a:ext cx="6459498" cy="2097167"/>
          </a:xfrm>
          <a:prstGeom prst="roundRect">
            <a:avLst>
              <a:gd name="adj" fmla="val 3905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435453" y="2624495"/>
            <a:ext cx="6413778" cy="584954"/>
          </a:xfrm>
          <a:prstGeom prst="roundRect">
            <a:avLst>
              <a:gd name="adj" fmla="val 9311"/>
            </a:avLst>
          </a:prstGeom>
          <a:solidFill>
            <a:srgbClr val="740B0B"/>
          </a:solidFill>
          <a:ln/>
        </p:spPr>
      </p:sp>
      <p:sp>
        <p:nvSpPr>
          <p:cNvPr id="11" name="Text 9"/>
          <p:cNvSpPr/>
          <p:nvPr/>
        </p:nvSpPr>
        <p:spPr>
          <a:xfrm>
            <a:off x="10496074" y="2730341"/>
            <a:ext cx="292418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7630358" y="3404354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Target Variable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630358" y="3841909"/>
            <a:ext cx="6023967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predicted variable is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ad_revenue_usd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serving as the core monetization metric.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758309" y="4991219"/>
            <a:ext cx="4323993" cy="384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Predictor Variables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58309" y="5843826"/>
            <a:ext cx="405491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Views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Likes, Comments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758309" y="6223992"/>
            <a:ext cx="405491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Watch Time (minutes)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758309" y="6604159"/>
            <a:ext cx="405491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Video Length (minutes)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5296614" y="5843826"/>
            <a:ext cx="405360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count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5296614" y="6223992"/>
            <a:ext cx="405360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Category (e.g., Gaming, Education)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5296614" y="6604159"/>
            <a:ext cx="405360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Device (e.g., Mobile, Desktop)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9833610" y="5843826"/>
            <a:ext cx="405360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Country of origin/viewer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9833610" y="6223992"/>
            <a:ext cx="405360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Derived Feature: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9833610" y="6682145"/>
            <a:ext cx="4053602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engagement_rate = (likes + comments) / views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55094"/>
            <a:ext cx="7687389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Rigorous Data Preprocessing Pipeline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58309" y="1507569"/>
            <a:ext cx="1311378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data quality and feature readiness was critical for building highly accurate and stable regression models.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758309" y="1950363"/>
            <a:ext cx="649962" cy="974884"/>
          </a:xfrm>
          <a:prstGeom prst="roundRect">
            <a:avLst>
              <a:gd name="adj" fmla="val 36001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1430" y="2285405"/>
            <a:ext cx="243721" cy="30468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70673" y="2112764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Missing Values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570673" y="2477453"/>
            <a:ext cx="1230141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Handled approximately 5% of missing values using appropriate imputation strategies.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758309" y="3087648"/>
            <a:ext cx="649962" cy="974884"/>
          </a:xfrm>
          <a:prstGeom prst="roundRect">
            <a:avLst>
              <a:gd name="adj" fmla="val 36001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30" y="3422690"/>
            <a:ext cx="243721" cy="30468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570673" y="3250049"/>
            <a:ext cx="2409349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Deduplication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1570673" y="3614738"/>
            <a:ext cx="1230141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Removed around 2% of duplicate records to prevent data leakage and bias.</a:t>
            </a:r>
            <a:endParaRPr lang="en-US" sz="1250" dirty="0"/>
          </a:p>
        </p:txBody>
      </p:sp>
      <p:sp>
        <p:nvSpPr>
          <p:cNvPr id="12" name="Shape 8"/>
          <p:cNvSpPr/>
          <p:nvPr/>
        </p:nvSpPr>
        <p:spPr>
          <a:xfrm>
            <a:off x="758309" y="4224933"/>
            <a:ext cx="649962" cy="974884"/>
          </a:xfrm>
          <a:prstGeom prst="roundRect">
            <a:avLst>
              <a:gd name="adj" fmla="val 36001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30" y="4559975"/>
            <a:ext cx="243721" cy="30468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570673" y="4387334"/>
            <a:ext cx="2739271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Categorical Encoding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1570673" y="4752023"/>
            <a:ext cx="12301418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Transformed nominal features (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category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device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country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 using one-hot encoding.</a:t>
            </a:r>
            <a:endParaRPr lang="en-US" sz="1250" dirty="0"/>
          </a:p>
        </p:txBody>
      </p:sp>
      <p:sp>
        <p:nvSpPr>
          <p:cNvPr id="16" name="Shape 11"/>
          <p:cNvSpPr/>
          <p:nvPr/>
        </p:nvSpPr>
        <p:spPr>
          <a:xfrm>
            <a:off x="758309" y="5362218"/>
            <a:ext cx="649962" cy="974884"/>
          </a:xfrm>
          <a:prstGeom prst="roundRect">
            <a:avLst>
              <a:gd name="adj" fmla="val 36001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30" y="5697260"/>
            <a:ext cx="243721" cy="30468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570673" y="5524619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Normalization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1570673" y="5889308"/>
            <a:ext cx="1230141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Scaled continuous numeric variables to ensure equal contribution during model training.</a:t>
            </a:r>
            <a:endParaRPr lang="en-US" sz="1250" dirty="0"/>
          </a:p>
        </p:txBody>
      </p:sp>
      <p:sp>
        <p:nvSpPr>
          <p:cNvPr id="20" name="Shape 14"/>
          <p:cNvSpPr/>
          <p:nvPr/>
        </p:nvSpPr>
        <p:spPr>
          <a:xfrm>
            <a:off x="758309" y="6499503"/>
            <a:ext cx="649962" cy="974884"/>
          </a:xfrm>
          <a:prstGeom prst="roundRect">
            <a:avLst>
              <a:gd name="adj" fmla="val 36001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430" y="6834545"/>
            <a:ext cx="243721" cy="30468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570673" y="6661904"/>
            <a:ext cx="2191464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Feature Creation</a:t>
            </a:r>
            <a:endParaRPr lang="en-US" sz="1650" dirty="0"/>
          </a:p>
        </p:txBody>
      </p:sp>
      <p:sp>
        <p:nvSpPr>
          <p:cNvPr id="23" name="Text 16"/>
          <p:cNvSpPr/>
          <p:nvPr/>
        </p:nvSpPr>
        <p:spPr>
          <a:xfrm>
            <a:off x="1570673" y="7026593"/>
            <a:ext cx="1230141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Introduced the powerful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Engagement Rate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feature for enhanced predictive power.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42605"/>
            <a:ext cx="11079242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Exploratory Data Analysis (EDA) Insights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1845945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Initial analysis confirmed the relationships between consumption metrics and revenue, establishing key hypotheses for model building.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2169557" y="31937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Primary Drivers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3679865"/>
            <a:ext cx="4261961" cy="83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very strong positive correlation was observed between </a:t>
            </a:r>
            <a:pPr algn="r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Views</a:t>
            </a:r>
            <a:pPr algn="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pPr algn="r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Watch Time</a:t>
            </a:r>
            <a:pPr algn="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and the final </a:t>
            </a:r>
            <a:pPr algn="r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 Revenue</a:t>
            </a:r>
            <a:pPr algn="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3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790111"/>
            <a:ext cx="4589740" cy="4589740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550" y="4199751"/>
            <a:ext cx="304681" cy="3807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10011" y="2783086"/>
            <a:ext cx="325064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Subscriber Impact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610011" y="3269218"/>
            <a:ext cx="4262080" cy="83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provided a moderate, yet consistent, influence on driving revenue, suggesting established audiences yield higher CPMs.</a:t>
            </a:r>
            <a:endParaRPr lang="en-US" sz="13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790111"/>
            <a:ext cx="4589740" cy="458974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905" y="3770412"/>
            <a:ext cx="304681" cy="3807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43279" y="4426029"/>
            <a:ext cx="338661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Engagement Factor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0043279" y="4912162"/>
            <a:ext cx="3828812" cy="83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calculated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Engagement Rate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proved to be a highly significant predictor of monetization success.</a:t>
            </a:r>
            <a:endParaRPr lang="en-US" sz="13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790111"/>
            <a:ext cx="4589740" cy="4589740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4555" y="4894481"/>
            <a:ext cx="304681" cy="38076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610011" y="6068973"/>
            <a:ext cx="345328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Outlier Management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610011" y="6555105"/>
            <a:ext cx="4262080" cy="83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Outliers were carefully analyzed and managed (e.g., through capping or transformation) to ensure model robustness.</a:t>
            </a:r>
            <a:endParaRPr lang="en-US" sz="13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790111"/>
            <a:ext cx="4589740" cy="4589740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7905" y="6018550"/>
            <a:ext cx="304681" cy="380762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379458" y="5658207"/>
            <a:ext cx="364081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Categorical Variation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8309" y="6144339"/>
            <a:ext cx="4261961" cy="83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 distribution showed noticeable variance across different video Categories and geographical Countries.</a:t>
            </a:r>
            <a:endParaRPr lang="en-US" sz="1350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270" y="2790111"/>
            <a:ext cx="4589740" cy="4589740"/>
          </a:xfrm>
          <a:prstGeom prst="rect">
            <a:avLst/>
          </a:prstGeom>
        </p:spPr>
      </p:pic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6550" y="5589210"/>
            <a:ext cx="304681" cy="3807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17233"/>
            <a:ext cx="9068872" cy="513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Comparative Model Building Strategy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58309" y="1620322"/>
            <a:ext cx="1311378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comparative approach was used to select the most suitable model, balancing interpretability with predictive accuracy.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58309" y="2443996"/>
            <a:ext cx="4241244" cy="1766649"/>
          </a:xfrm>
          <a:prstGeom prst="roundRect">
            <a:avLst>
              <a:gd name="adj" fmla="val 6211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58309" y="2421136"/>
            <a:ext cx="4241244" cy="91440"/>
          </a:xfrm>
          <a:prstGeom prst="roundRect">
            <a:avLst>
              <a:gd name="adj" fmla="val 89565"/>
            </a:avLst>
          </a:prstGeom>
          <a:solidFill>
            <a:srgbClr val="C91313"/>
          </a:solidFill>
          <a:ln/>
        </p:spPr>
      </p:sp>
      <p:sp>
        <p:nvSpPr>
          <p:cNvPr id="6" name="Shape 4"/>
          <p:cNvSpPr/>
          <p:nvPr/>
        </p:nvSpPr>
        <p:spPr>
          <a:xfrm>
            <a:off x="2586454" y="2151578"/>
            <a:ext cx="584954" cy="584954"/>
          </a:xfrm>
          <a:prstGeom prst="roundRect">
            <a:avLst>
              <a:gd name="adj" fmla="val 156320"/>
            </a:avLst>
          </a:prstGeom>
          <a:solidFill>
            <a:srgbClr val="C91313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1952" y="2297787"/>
            <a:ext cx="233958" cy="29241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76074" y="2931438"/>
            <a:ext cx="2785467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Linear Regression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76074" y="3368993"/>
            <a:ext cx="3805714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Baseline model for interpretability and quick performance assessment.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5194459" y="2443996"/>
            <a:ext cx="4241363" cy="1766649"/>
          </a:xfrm>
          <a:prstGeom prst="roundRect">
            <a:avLst>
              <a:gd name="adj" fmla="val 6211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194459" y="2421136"/>
            <a:ext cx="4241363" cy="91440"/>
          </a:xfrm>
          <a:prstGeom prst="roundRect">
            <a:avLst>
              <a:gd name="adj" fmla="val 89565"/>
            </a:avLst>
          </a:prstGeom>
          <a:solidFill>
            <a:srgbClr val="C91313"/>
          </a:solidFill>
          <a:ln/>
        </p:spPr>
      </p:sp>
      <p:sp>
        <p:nvSpPr>
          <p:cNvPr id="12" name="Shape 9"/>
          <p:cNvSpPr/>
          <p:nvPr/>
        </p:nvSpPr>
        <p:spPr>
          <a:xfrm>
            <a:off x="7022604" y="2151578"/>
            <a:ext cx="584954" cy="584954"/>
          </a:xfrm>
          <a:prstGeom prst="roundRect">
            <a:avLst>
              <a:gd name="adj" fmla="val 156320"/>
            </a:avLst>
          </a:prstGeom>
          <a:solidFill>
            <a:srgbClr val="C91313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102" y="2297787"/>
            <a:ext cx="233958" cy="29241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12224" y="2931438"/>
            <a:ext cx="266854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Ridge Regression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5412224" y="3368993"/>
            <a:ext cx="380583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L2 regularization to mitigate multicollinearity effects.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9630728" y="2443996"/>
            <a:ext cx="4241244" cy="1766649"/>
          </a:xfrm>
          <a:prstGeom prst="roundRect">
            <a:avLst>
              <a:gd name="adj" fmla="val 6211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9630728" y="2421136"/>
            <a:ext cx="4241244" cy="91440"/>
          </a:xfrm>
          <a:prstGeom prst="roundRect">
            <a:avLst>
              <a:gd name="adj" fmla="val 89565"/>
            </a:avLst>
          </a:prstGeom>
          <a:solidFill>
            <a:srgbClr val="C91313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58873" y="2151578"/>
            <a:ext cx="584954" cy="584954"/>
          </a:xfrm>
          <a:prstGeom prst="roundRect">
            <a:avLst>
              <a:gd name="adj" fmla="val 156320"/>
            </a:avLst>
          </a:prstGeom>
          <a:solidFill>
            <a:srgbClr val="C91313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4371" y="2297787"/>
            <a:ext cx="233958" cy="292418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48493" y="2931438"/>
            <a:ext cx="273653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Lasso Regression</a:t>
            </a:r>
            <a:endParaRPr lang="en-US" sz="2000" dirty="0"/>
          </a:p>
        </p:txBody>
      </p:sp>
      <p:sp>
        <p:nvSpPr>
          <p:cNvPr id="21" name="Text 16"/>
          <p:cNvSpPr/>
          <p:nvPr/>
        </p:nvSpPr>
        <p:spPr>
          <a:xfrm>
            <a:off x="9848493" y="3368993"/>
            <a:ext cx="3805714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L1 regularization for feature selection and model simplicity.</a:t>
            </a:r>
            <a:endParaRPr lang="en-US" sz="1500" dirty="0"/>
          </a:p>
        </p:txBody>
      </p:sp>
      <p:sp>
        <p:nvSpPr>
          <p:cNvPr id="22" name="Shape 17"/>
          <p:cNvSpPr/>
          <p:nvPr/>
        </p:nvSpPr>
        <p:spPr>
          <a:xfrm>
            <a:off x="758309" y="4697968"/>
            <a:ext cx="6459379" cy="1766649"/>
          </a:xfrm>
          <a:prstGeom prst="roundRect">
            <a:avLst>
              <a:gd name="adj" fmla="val 6211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758309" y="4675108"/>
            <a:ext cx="6459379" cy="91440"/>
          </a:xfrm>
          <a:prstGeom prst="roundRect">
            <a:avLst>
              <a:gd name="adj" fmla="val 89565"/>
            </a:avLst>
          </a:prstGeom>
          <a:solidFill>
            <a:srgbClr val="C91313"/>
          </a:solidFill>
          <a:ln/>
        </p:spPr>
      </p:sp>
      <p:sp>
        <p:nvSpPr>
          <p:cNvPr id="24" name="Shape 19"/>
          <p:cNvSpPr/>
          <p:nvPr/>
        </p:nvSpPr>
        <p:spPr>
          <a:xfrm>
            <a:off x="3695521" y="4405551"/>
            <a:ext cx="584954" cy="584954"/>
          </a:xfrm>
          <a:prstGeom prst="roundRect">
            <a:avLst>
              <a:gd name="adj" fmla="val 156320"/>
            </a:avLst>
          </a:prstGeom>
          <a:solidFill>
            <a:srgbClr val="C91313"/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020" y="4551759"/>
            <a:ext cx="233958" cy="292418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976074" y="5185410"/>
            <a:ext cx="401669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Random Forest Regressor</a:t>
            </a:r>
            <a:endParaRPr lang="en-US" sz="2000" dirty="0"/>
          </a:p>
        </p:txBody>
      </p:sp>
      <p:sp>
        <p:nvSpPr>
          <p:cNvPr id="27" name="Text 21"/>
          <p:cNvSpPr/>
          <p:nvPr/>
        </p:nvSpPr>
        <p:spPr>
          <a:xfrm>
            <a:off x="976074" y="5622965"/>
            <a:ext cx="6023848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Ensemble method known for high accuracy and handling non-linearity.</a:t>
            </a:r>
            <a:endParaRPr lang="en-US" sz="1500" dirty="0"/>
          </a:p>
        </p:txBody>
      </p:sp>
      <p:sp>
        <p:nvSpPr>
          <p:cNvPr id="28" name="Shape 22"/>
          <p:cNvSpPr/>
          <p:nvPr/>
        </p:nvSpPr>
        <p:spPr>
          <a:xfrm>
            <a:off x="7412593" y="4697968"/>
            <a:ext cx="6459379" cy="1766649"/>
          </a:xfrm>
          <a:prstGeom prst="roundRect">
            <a:avLst>
              <a:gd name="adj" fmla="val 6211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29" name="Shape 23"/>
          <p:cNvSpPr/>
          <p:nvPr/>
        </p:nvSpPr>
        <p:spPr>
          <a:xfrm>
            <a:off x="7412593" y="4675108"/>
            <a:ext cx="6459379" cy="91440"/>
          </a:xfrm>
          <a:prstGeom prst="roundRect">
            <a:avLst>
              <a:gd name="adj" fmla="val 89565"/>
            </a:avLst>
          </a:prstGeom>
          <a:solidFill>
            <a:srgbClr val="C91313"/>
          </a:solidFill>
          <a:ln/>
        </p:spPr>
      </p:sp>
      <p:sp>
        <p:nvSpPr>
          <p:cNvPr id="30" name="Shape 24"/>
          <p:cNvSpPr/>
          <p:nvPr/>
        </p:nvSpPr>
        <p:spPr>
          <a:xfrm>
            <a:off x="10349805" y="4405551"/>
            <a:ext cx="584954" cy="584954"/>
          </a:xfrm>
          <a:prstGeom prst="roundRect">
            <a:avLst>
              <a:gd name="adj" fmla="val 156320"/>
            </a:avLst>
          </a:prstGeom>
          <a:solidFill>
            <a:srgbClr val="C91313"/>
          </a:solidFill>
          <a:ln/>
        </p:spPr>
      </p:sp>
      <p:pic>
        <p:nvPicPr>
          <p:cNvPr id="3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5304" y="4551759"/>
            <a:ext cx="233958" cy="292418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7630358" y="5185410"/>
            <a:ext cx="442448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Gradient Boosting Regressor</a:t>
            </a:r>
            <a:endParaRPr lang="en-US" sz="2000" dirty="0"/>
          </a:p>
        </p:txBody>
      </p:sp>
      <p:sp>
        <p:nvSpPr>
          <p:cNvPr id="33" name="Text 26"/>
          <p:cNvSpPr/>
          <p:nvPr/>
        </p:nvSpPr>
        <p:spPr>
          <a:xfrm>
            <a:off x="7630358" y="5622965"/>
            <a:ext cx="6023848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High-performance boosting technique for maximized predictive power.</a:t>
            </a:r>
            <a:endParaRPr lang="en-US" sz="1500" dirty="0"/>
          </a:p>
        </p:txBody>
      </p:sp>
      <p:sp>
        <p:nvSpPr>
          <p:cNvPr id="34" name="Shape 27"/>
          <p:cNvSpPr/>
          <p:nvPr/>
        </p:nvSpPr>
        <p:spPr>
          <a:xfrm>
            <a:off x="758309" y="6683931"/>
            <a:ext cx="13113782" cy="828318"/>
          </a:xfrm>
          <a:prstGeom prst="roundRect">
            <a:avLst>
              <a:gd name="adj" fmla="val 9887"/>
            </a:avLst>
          </a:prstGeom>
          <a:solidFill>
            <a:srgbClr val="460707"/>
          </a:solidFill>
          <a:ln/>
        </p:spPr>
      </p:sp>
      <p:pic>
        <p:nvPicPr>
          <p:cNvPr id="3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214" y="6970276"/>
            <a:ext cx="243721" cy="194905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1391841" y="6927533"/>
            <a:ext cx="1228534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was split into 80% for training the models and 20% for objective validation and testing.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71312"/>
            <a:ext cx="6811208" cy="513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Performance Metrics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58309" y="1874401"/>
            <a:ext cx="1311378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Evaluation focused on R-squared (R²), Root Mean Squared Error (RMSE), and Mean Absolute Error (MAE) to assess fit and error magnitude.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58309" y="2405658"/>
            <a:ext cx="13113782" cy="2820353"/>
          </a:xfrm>
          <a:prstGeom prst="roundRect">
            <a:avLst>
              <a:gd name="adj" fmla="val 290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413278"/>
            <a:ext cx="13098542" cy="5610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61073" y="2537817"/>
            <a:ext cx="353591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Linear Regression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894421" y="2537817"/>
            <a:ext cx="287714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A6ED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0.9526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8168997" y="2537817"/>
            <a:ext cx="287714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13.48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11443573" y="2537817"/>
            <a:ext cx="22259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3.12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65929" y="2974300"/>
            <a:ext cx="13098542" cy="5610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61073" y="3098840"/>
            <a:ext cx="353591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Ridge Regression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4894421" y="3098840"/>
            <a:ext cx="287714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0.9526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8168997" y="3098840"/>
            <a:ext cx="287714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13.48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1443573" y="3098840"/>
            <a:ext cx="22259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3.12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765929" y="3535323"/>
            <a:ext cx="13098542" cy="5610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61073" y="3659862"/>
            <a:ext cx="353591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Lasso Regression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4894421" y="3659862"/>
            <a:ext cx="287714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0.9526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8168997" y="3659862"/>
            <a:ext cx="287714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13.47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11443573" y="3659862"/>
            <a:ext cx="22259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3.12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65929" y="4096345"/>
            <a:ext cx="13098542" cy="5610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61073" y="4220885"/>
            <a:ext cx="353591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Random Forest Regressor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4894421" y="4220885"/>
            <a:ext cx="287714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0.9521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8168997" y="4220885"/>
            <a:ext cx="287714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13.55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11443573" y="4220885"/>
            <a:ext cx="22259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3.70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765929" y="4657368"/>
            <a:ext cx="13098542" cy="5610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61073" y="4781907"/>
            <a:ext cx="353591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Gradient Boosting Regressor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4894421" y="4781907"/>
            <a:ext cx="287714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0.9518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8168997" y="4781907"/>
            <a:ext cx="287714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13.58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11443573" y="4781907"/>
            <a:ext cx="22259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4.07</a:t>
            </a: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1050727" y="5737741"/>
            <a:ext cx="9411295" cy="384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Conclusion: Linear Regression is the Optimal Choice</a:t>
            </a:r>
            <a:endParaRPr lang="en-US" sz="2400" dirty="0"/>
          </a:p>
        </p:txBody>
      </p:sp>
      <p:sp>
        <p:nvSpPr>
          <p:cNvPr id="31" name="Text 29"/>
          <p:cNvSpPr/>
          <p:nvPr/>
        </p:nvSpPr>
        <p:spPr>
          <a:xfrm>
            <a:off x="1050727" y="6414968"/>
            <a:ext cx="12821364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Given the similar R² values and low error scores across the regularized linear models, Linear Regression offers the best combination of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accuracy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maximum interpretability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500" dirty="0"/>
          </a:p>
        </p:txBody>
      </p:sp>
      <p:sp>
        <p:nvSpPr>
          <p:cNvPr id="32" name="Shape 30"/>
          <p:cNvSpPr/>
          <p:nvPr/>
        </p:nvSpPr>
        <p:spPr>
          <a:xfrm>
            <a:off x="758309" y="5445323"/>
            <a:ext cx="22860" cy="1812846"/>
          </a:xfrm>
          <a:prstGeom prst="rect">
            <a:avLst/>
          </a:prstGeom>
          <a:solidFill>
            <a:srgbClr val="C91313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6832" y="1016318"/>
            <a:ext cx="7943136" cy="902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Streamlit Deployment: Revenue Predictor App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6215420" y="2112288"/>
            <a:ext cx="22860" cy="5100876"/>
          </a:xfrm>
          <a:prstGeom prst="roundRect">
            <a:avLst>
              <a:gd name="adj" fmla="val 315237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6192560" y="2609731"/>
            <a:ext cx="514707" cy="22860"/>
          </a:xfrm>
          <a:prstGeom prst="roundRect">
            <a:avLst>
              <a:gd name="adj" fmla="val 315237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6151126" y="2556867"/>
            <a:ext cx="128588" cy="128588"/>
          </a:xfrm>
          <a:prstGeom prst="roundRect">
            <a:avLst>
              <a:gd name="adj" fmla="val 355554"/>
            </a:avLst>
          </a:prstGeom>
          <a:solidFill>
            <a:srgbClr val="C91313"/>
          </a:solidFill>
          <a:ln/>
        </p:spPr>
      </p:sp>
      <p:sp>
        <p:nvSpPr>
          <p:cNvPr id="7" name="Shape 4"/>
          <p:cNvSpPr/>
          <p:nvPr/>
        </p:nvSpPr>
        <p:spPr>
          <a:xfrm>
            <a:off x="6730246" y="2112288"/>
            <a:ext cx="7299722" cy="1017865"/>
          </a:xfrm>
          <a:prstGeom prst="roundRect">
            <a:avLst>
              <a:gd name="adj" fmla="val 708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09435" y="2291477"/>
            <a:ext cx="2321957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Interactive Input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909435" y="2676525"/>
            <a:ext cx="694134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user inputs key features (views, likes, subscribers, etc.) via a clean web interface.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92560" y="3970734"/>
            <a:ext cx="514707" cy="22860"/>
          </a:xfrm>
          <a:prstGeom prst="roundRect">
            <a:avLst>
              <a:gd name="adj" fmla="val 315237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6151126" y="3917871"/>
            <a:ext cx="128588" cy="128588"/>
          </a:xfrm>
          <a:prstGeom prst="roundRect">
            <a:avLst>
              <a:gd name="adj" fmla="val 355554"/>
            </a:avLst>
          </a:prstGeom>
          <a:solidFill>
            <a:srgbClr val="C91313"/>
          </a:solidFill>
          <a:ln/>
        </p:spPr>
      </p:sp>
      <p:sp>
        <p:nvSpPr>
          <p:cNvPr id="12" name="Shape 9"/>
          <p:cNvSpPr/>
          <p:nvPr/>
        </p:nvSpPr>
        <p:spPr>
          <a:xfrm>
            <a:off x="6730246" y="3473291"/>
            <a:ext cx="7299722" cy="1017865"/>
          </a:xfrm>
          <a:prstGeom prst="roundRect">
            <a:avLst>
              <a:gd name="adj" fmla="val 708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909435" y="3652480"/>
            <a:ext cx="2257544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Auto Calculation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909435" y="4037528"/>
            <a:ext cx="694134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app automatically calculates the derived feature, Engagement Rate, in the backend.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192560" y="5331738"/>
            <a:ext cx="514707" cy="22860"/>
          </a:xfrm>
          <a:prstGeom prst="roundRect">
            <a:avLst>
              <a:gd name="adj" fmla="val 315237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6151126" y="5278874"/>
            <a:ext cx="128588" cy="128588"/>
          </a:xfrm>
          <a:prstGeom prst="roundRect">
            <a:avLst>
              <a:gd name="adj" fmla="val 355554"/>
            </a:avLst>
          </a:prstGeom>
          <a:solidFill>
            <a:srgbClr val="C91313"/>
          </a:solidFill>
          <a:ln/>
        </p:spPr>
      </p:sp>
      <p:sp>
        <p:nvSpPr>
          <p:cNvPr id="17" name="Shape 14"/>
          <p:cNvSpPr/>
          <p:nvPr/>
        </p:nvSpPr>
        <p:spPr>
          <a:xfrm>
            <a:off x="6730246" y="4834295"/>
            <a:ext cx="7299722" cy="1017865"/>
          </a:xfrm>
          <a:prstGeom prst="roundRect">
            <a:avLst>
              <a:gd name="adj" fmla="val 708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909435" y="5013484"/>
            <a:ext cx="2257544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Inference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909435" y="5398532"/>
            <a:ext cx="694134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saved Linear Regression model (Joblib file) predicts the ad revenue instantly.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6192560" y="6692741"/>
            <a:ext cx="514707" cy="22860"/>
          </a:xfrm>
          <a:prstGeom prst="roundRect">
            <a:avLst>
              <a:gd name="adj" fmla="val 315237"/>
            </a:avLst>
          </a:prstGeom>
          <a:solidFill>
            <a:srgbClr val="8D2424"/>
          </a:solidFill>
          <a:ln/>
        </p:spPr>
      </p:sp>
      <p:sp>
        <p:nvSpPr>
          <p:cNvPr id="21" name="Shape 18"/>
          <p:cNvSpPr/>
          <p:nvPr/>
        </p:nvSpPr>
        <p:spPr>
          <a:xfrm>
            <a:off x="6151126" y="6639877"/>
            <a:ext cx="128588" cy="128588"/>
          </a:xfrm>
          <a:prstGeom prst="roundRect">
            <a:avLst>
              <a:gd name="adj" fmla="val 355554"/>
            </a:avLst>
          </a:prstGeom>
          <a:solidFill>
            <a:srgbClr val="C91313"/>
          </a:solidFill>
          <a:ln/>
        </p:spPr>
      </p:sp>
      <p:sp>
        <p:nvSpPr>
          <p:cNvPr id="22" name="Shape 19"/>
          <p:cNvSpPr/>
          <p:nvPr/>
        </p:nvSpPr>
        <p:spPr>
          <a:xfrm>
            <a:off x="6730246" y="6195298"/>
            <a:ext cx="7299722" cy="1017865"/>
          </a:xfrm>
          <a:prstGeom prst="roundRect">
            <a:avLst>
              <a:gd name="adj" fmla="val 708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6909435" y="6374487"/>
            <a:ext cx="2855833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Prediction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909435" y="6759535"/>
            <a:ext cx="694134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Provides the final estimated YouTube Ad Revenue (USD) to the content creator.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2025-10-07T17:28:22Z</dcterms:created>
  <dcterms:modified xsi:type="dcterms:W3CDTF">2025-10-07T17:28:22Z</dcterms:modified>
</cp:coreProperties>
</file>